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519" r:id="rId3"/>
    <p:sldId id="522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44" r:id="rId12"/>
    <p:sldId id="535" r:id="rId13"/>
    <p:sldId id="540" r:id="rId14"/>
    <p:sldId id="533" r:id="rId15"/>
    <p:sldId id="541" r:id="rId16"/>
    <p:sldId id="536" r:id="rId17"/>
    <p:sldId id="537" r:id="rId18"/>
    <p:sldId id="542" r:id="rId19"/>
    <p:sldId id="538" r:id="rId20"/>
    <p:sldId id="539" r:id="rId21"/>
    <p:sldId id="520" r:id="rId22"/>
    <p:sldId id="521" r:id="rId23"/>
    <p:sldId id="543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23" r:id="rId40"/>
    <p:sldId id="524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1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2E"/>
    <a:srgbClr val="3777BC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67" autoAdjust="0"/>
    <p:restoredTop sz="93086" autoAdjust="0"/>
  </p:normalViewPr>
  <p:slideViewPr>
    <p:cSldViewPr snapToGrid="0" snapToObjects="1">
      <p:cViewPr varScale="1">
        <p:scale>
          <a:sx n="100" d="100"/>
          <a:sy n="100" d="100"/>
        </p:scale>
        <p:origin x="176" y="448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24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Formulation Inference and Design of Experiments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VDSOLs allow us to hide these details under familiar decorations.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Formulation Palettes allow high level abstraction for ease of use and </a:t>
            </a:r>
            <a:r>
              <a:rPr lang="en-US" b="1" dirty="0"/>
              <a:t>correctness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Palettes contain </a:t>
            </a:r>
            <a:r>
              <a:rPr lang="en-US" b="1" dirty="0"/>
              <a:t>Palette Elements</a:t>
            </a: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Also contain </a:t>
            </a:r>
            <a:r>
              <a:rPr lang="en-US" b="1" dirty="0"/>
              <a:t>rules </a:t>
            </a:r>
            <a:r>
              <a:rPr lang="en-US" dirty="0"/>
              <a:t>for composition.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FB64A-1C45-C141-8174-0D8F9143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88" y="5114186"/>
            <a:ext cx="3878262" cy="8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BBA-1AA2-7743-95C8-FA45071F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FE58-AA29-864E-A13C-D5FA3AD13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and composition are core to VDSOL definitions.</a:t>
            </a:r>
          </a:p>
          <a:p>
            <a:endParaRPr lang="en-US" dirty="0"/>
          </a:p>
          <a:p>
            <a:r>
              <a:rPr lang="en-US" dirty="0"/>
              <a:t>We currently know what it means to have individual (atomic) elements.</a:t>
            </a:r>
          </a:p>
          <a:p>
            <a:endParaRPr lang="en-US" dirty="0"/>
          </a:p>
          <a:p>
            <a:r>
              <a:rPr lang="en-US" dirty="0"/>
              <a:t>What does it mean to link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B7722-48C9-9F43-9D38-D34C7CD6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13" y="4792208"/>
            <a:ext cx="835705" cy="835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82BB-D79A-F849-8760-249B41CB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61" y="4702254"/>
            <a:ext cx="1044631" cy="1044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A0A6-D6A5-5249-963F-61358F6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24" y="4702254"/>
            <a:ext cx="1015614" cy="1015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8FBA2-A937-4543-8CF0-69E272535C9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11018" y="5210061"/>
            <a:ext cx="1024543" cy="1450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AE7C97-8DA9-BC4B-B1B6-FC20ED339C1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94438" y="5210061"/>
            <a:ext cx="880875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AE5A0-BB84-B640-A118-BBA1F1FA8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2910681"/>
            <a:ext cx="3441700" cy="2006600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C55E4E3-C851-234F-A65C-AEBB4FF40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39281"/>
            <a:ext cx="3441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41066-F824-4547-9BFA-615901012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438343"/>
            <a:ext cx="3879850" cy="95127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C8320FA-2E1D-874D-AA87-47363CCE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79" y="3438343"/>
            <a:ext cx="2704341" cy="9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Substitution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96" y="3286229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51" y="1889937"/>
            <a:ext cx="3429000" cy="16637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26820" y="1889937"/>
            <a:ext cx="3429000" cy="166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61D4B-D4BE-6F4A-B07A-0C6830D19369}"/>
              </a:ext>
            </a:extLst>
          </p:cNvPr>
          <p:cNvSpPr txBox="1"/>
          <p:nvPr/>
        </p:nvSpPr>
        <p:spPr>
          <a:xfrm>
            <a:off x="466336" y="4132161"/>
            <a:ext cx="798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notion of “compatibility” of elements, we’d like to easily define how to replace one with another.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97E0FA7-F093-ED43-8A9D-B353BB1A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1" y="5196052"/>
            <a:ext cx="1848202" cy="1255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A968C-B368-E142-96D2-2DF3251015B9}"/>
              </a:ext>
            </a:extLst>
          </p:cNvPr>
          <p:cNvSpPr txBox="1"/>
          <p:nvPr/>
        </p:nvSpPr>
        <p:spPr>
          <a:xfrm>
            <a:off x="1948031" y="490766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066D9-4A70-C746-9116-6EDF1FA7585B}"/>
              </a:ext>
            </a:extLst>
          </p:cNvPr>
          <p:cNvSpPr txBox="1"/>
          <p:nvPr/>
        </p:nvSpPr>
        <p:spPr>
          <a:xfrm>
            <a:off x="4016122" y="4641090"/>
            <a:ext cx="110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1F321-9DDD-9B46-8C03-FA207D63EEF0}"/>
              </a:ext>
            </a:extLst>
          </p:cNvPr>
          <p:cNvSpPr txBox="1"/>
          <p:nvPr/>
        </p:nvSpPr>
        <p:spPr>
          <a:xfrm>
            <a:off x="6057671" y="4907666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BC9EE8-7AC8-AE45-9ED4-B82DBFF6DAEE}"/>
              </a:ext>
            </a:extLst>
          </p:cNvPr>
          <p:cNvCxnSpPr>
            <a:stCxn id="13" idx="2"/>
          </p:cNvCxnSpPr>
          <p:nvPr/>
        </p:nvCxnSpPr>
        <p:spPr>
          <a:xfrm>
            <a:off x="2406651" y="5276998"/>
            <a:ext cx="1343546" cy="80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4B7F93-1546-B646-807C-20A61C126011}"/>
              </a:ext>
            </a:extLst>
          </p:cNvPr>
          <p:cNvCxnSpPr>
            <a:stCxn id="15" idx="2"/>
          </p:cNvCxnSpPr>
          <p:nvPr/>
        </p:nvCxnSpPr>
        <p:spPr>
          <a:xfrm flipH="1">
            <a:off x="5370653" y="5276998"/>
            <a:ext cx="1370667" cy="1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7A9F1-FFB0-FD43-A8B9-808ED1BAF08A}"/>
              </a:ext>
            </a:extLst>
          </p:cNvPr>
          <p:cNvCxnSpPr>
            <a:cxnSpLocks/>
          </p:cNvCxnSpPr>
          <p:nvPr/>
        </p:nvCxnSpPr>
        <p:spPr>
          <a:xfrm>
            <a:off x="4567042" y="4964122"/>
            <a:ext cx="0" cy="306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nut 21">
            <a:extLst>
              <a:ext uri="{FF2B5EF4-FFF2-40B4-BE49-F238E27FC236}">
                <a16:creationId xmlns:a16="http://schemas.microsoft.com/office/drawing/2014/main" id="{58D7DAD3-2EEF-E84F-B9F4-F6F691F3DE7D}"/>
              </a:ext>
            </a:extLst>
          </p:cNvPr>
          <p:cNvSpPr/>
          <p:nvPr/>
        </p:nvSpPr>
        <p:spPr>
          <a:xfrm>
            <a:off x="3677666" y="6041983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F030C-84EC-AD4C-876E-E7E57136DDF8}"/>
              </a:ext>
            </a:extLst>
          </p:cNvPr>
          <p:cNvSpPr txBox="1"/>
          <p:nvPr/>
        </p:nvSpPr>
        <p:spPr>
          <a:xfrm>
            <a:off x="609199" y="603599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with “a copy” of 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8745B1-4D16-DC43-B2D0-C52B4087F159}"/>
              </a:ext>
            </a:extLst>
          </p:cNvPr>
          <p:cNvCxnSpPr>
            <a:stCxn id="23" idx="3"/>
          </p:cNvCxnSpPr>
          <p:nvPr/>
        </p:nvCxnSpPr>
        <p:spPr>
          <a:xfrm>
            <a:off x="3076413" y="6220658"/>
            <a:ext cx="566528" cy="2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00E684-8EF1-1D4C-92E6-82A528BED30C}"/>
              </a:ext>
            </a:extLst>
          </p:cNvPr>
          <p:cNvSpPr txBox="1"/>
          <p:nvPr/>
        </p:nvSpPr>
        <p:spPr>
          <a:xfrm>
            <a:off x="6055986" y="6035992"/>
            <a:ext cx="304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with “copy” of l substituted for 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32B632-7A81-1947-8CAA-97928EB708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491143" y="6189881"/>
            <a:ext cx="564843" cy="3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onut 28">
            <a:extLst>
              <a:ext uri="{FF2B5EF4-FFF2-40B4-BE49-F238E27FC236}">
                <a16:creationId xmlns:a16="http://schemas.microsoft.com/office/drawing/2014/main" id="{4234B67C-8EA6-DD47-89EB-19AD05CDB4AF}"/>
              </a:ext>
            </a:extLst>
          </p:cNvPr>
          <p:cNvSpPr/>
          <p:nvPr/>
        </p:nvSpPr>
        <p:spPr>
          <a:xfrm>
            <a:off x="5086935" y="6023598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2267028" y="3362720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6577652" y="3367951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098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039" y="2034342"/>
            <a:ext cx="2029584" cy="9847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6199" y="2035140"/>
            <a:ext cx="2029619" cy="984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1271209" y="3012815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7277341" y="3012814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2E28AAEF-8428-074E-A5AE-C0D8EA6B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35" y="2030210"/>
            <a:ext cx="2046614" cy="992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7868E3-1624-3845-89A9-5F1AE57D13D1}"/>
              </a:ext>
            </a:extLst>
          </p:cNvPr>
          <p:cNvSpPr txBox="1"/>
          <p:nvPr/>
        </p:nvSpPr>
        <p:spPr>
          <a:xfrm>
            <a:off x="4381735" y="301281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5734A-1EB9-C64D-88B3-75C6260D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742" y="4292600"/>
            <a:ext cx="5054600" cy="177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1075B3-EE65-B74E-9FBB-DE260F11B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742" y="4295916"/>
            <a:ext cx="5054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invariants,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, in substitution rules provide us something rather interesting.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tells us what doesn’t change when substituting </a:t>
            </a:r>
            <a:br>
              <a:rPr lang="en-US" dirty="0"/>
            </a:b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br>
              <a:rPr lang="en-US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also forms a sort of “morphism signature” or “morphism type”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87ABF-4CBD-E647-9D84-FB3CDDE9B783}"/>
              </a:ext>
            </a:extLst>
          </p:cNvPr>
          <p:cNvGrpSpPr/>
          <p:nvPr/>
        </p:nvGrpSpPr>
        <p:grpSpPr>
          <a:xfrm>
            <a:off x="683168" y="395038"/>
            <a:ext cx="7963291" cy="5884737"/>
            <a:chOff x="-349956" y="-733777"/>
            <a:chExt cx="22479000" cy="16611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CD0203-797E-AD4B-8CAE-DA4C8741C3E3}"/>
                </a:ext>
              </a:extLst>
            </p:cNvPr>
            <p:cNvSpPr/>
            <p:nvPr/>
          </p:nvSpPr>
          <p:spPr>
            <a:xfrm>
              <a:off x="17370505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Actionable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8FA805-BF8B-A34E-8006-E921FF563307}"/>
                </a:ext>
              </a:extLst>
            </p:cNvPr>
            <p:cNvSpPr/>
            <p:nvPr/>
          </p:nvSpPr>
          <p:spPr>
            <a:xfrm>
              <a:off x="12217470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Universal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FA4694A-5C61-7145-8D60-CECD79423E7A}"/>
                </a:ext>
              </a:extLst>
            </p:cNvPr>
            <p:cNvSpPr/>
            <p:nvPr/>
          </p:nvSpPr>
          <p:spPr>
            <a:xfrm>
              <a:off x="6889044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Artifacts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8FBA2F-0CD7-6D49-8378-C0B3553F6202}"/>
                </a:ext>
              </a:extLst>
            </p:cNvPr>
            <p:cNvSpPr/>
            <p:nvPr/>
          </p:nvSpPr>
          <p:spPr>
            <a:xfrm>
              <a:off x="183444" y="804312"/>
              <a:ext cx="21877867" cy="4670054"/>
            </a:xfrm>
            <a:prstGeom prst="roundRect">
              <a:avLst/>
            </a:prstGeom>
            <a:solidFill>
              <a:srgbClr val="CCBB6D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Abstract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B030008-7C78-F846-9223-1530A52A295A}"/>
                </a:ext>
              </a:extLst>
            </p:cNvPr>
            <p:cNvSpPr/>
            <p:nvPr/>
          </p:nvSpPr>
          <p:spPr>
            <a:xfrm>
              <a:off x="183442" y="10655052"/>
              <a:ext cx="21945602" cy="4716156"/>
            </a:xfrm>
            <a:prstGeom prst="roundRect">
              <a:avLst/>
            </a:prstGeom>
            <a:solidFill>
              <a:srgbClr val="9BD094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Executable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2F045F-6FDD-F248-96CE-94D3CE2BC619}"/>
                </a:ext>
              </a:extLst>
            </p:cNvPr>
            <p:cNvSpPr/>
            <p:nvPr/>
          </p:nvSpPr>
          <p:spPr>
            <a:xfrm>
              <a:off x="183443" y="5720136"/>
              <a:ext cx="21911733" cy="468765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Structured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D632A6-47A6-5A42-88D2-C69538B55B4D}"/>
                </a:ext>
              </a:extLst>
            </p:cNvPr>
            <p:cNvSpPr/>
            <p:nvPr/>
          </p:nvSpPr>
          <p:spPr>
            <a:xfrm>
              <a:off x="11842044" y="5389226"/>
              <a:ext cx="5124938" cy="5124938"/>
            </a:xfrm>
            <a:prstGeom prst="ellipse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F44F9F83-1A44-A14D-AD40-BD9D04FC874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16200000" flipH="1">
              <a:off x="8840122" y="4966456"/>
              <a:ext cx="3238157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A009955-5A21-F94E-9519-6BB9A515C35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8855223" y="8189512"/>
              <a:ext cx="3207954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3B0A063-057C-4D4E-8300-4DF5DC8FA000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6966982" y="4707782"/>
              <a:ext cx="2573883" cy="3243913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8F675A61-51E4-D74B-8D5B-37F11EB44AC2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6950298" y="7951695"/>
              <a:ext cx="2590567" cy="3207954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42D1DF-B67E-4A45-A6A0-3C31592BBF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9956" y="559465"/>
              <a:ext cx="67733" cy="14811743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228115-3A4B-6349-A8E2-F5317EFC1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844" y="15573023"/>
              <a:ext cx="20421600" cy="0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C641E-0EE6-7645-99CE-D9CE936C16EF}"/>
                </a:ext>
              </a:extLst>
            </p:cNvPr>
            <p:cNvSpPr/>
            <p:nvPr/>
          </p:nvSpPr>
          <p:spPr>
            <a:xfrm>
              <a:off x="18042788" y="3003550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Visualization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5D161D-61BD-A449-8609-E8EE85B917AC}"/>
                </a:ext>
              </a:extLst>
            </p:cNvPr>
            <p:cNvSpPr/>
            <p:nvPr/>
          </p:nvSpPr>
          <p:spPr>
            <a:xfrm>
              <a:off x="7594963" y="3009306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Papers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84ED0E-D386-D94E-9C57-A492BC659DAA}"/>
                </a:ext>
              </a:extLst>
            </p:cNvPr>
            <p:cNvSpPr/>
            <p:nvPr/>
          </p:nvSpPr>
          <p:spPr>
            <a:xfrm>
              <a:off x="18042788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Execution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F13922-1421-E24F-A5A3-2D4EB3A8A66F}"/>
                </a:ext>
              </a:extLst>
            </p:cNvPr>
            <p:cNvSpPr/>
            <p:nvPr/>
          </p:nvSpPr>
          <p:spPr>
            <a:xfrm>
              <a:off x="7594963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35EAD0-E787-F54C-B82F-6F34C6A5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434" y="12736553"/>
              <a:ext cx="2294464" cy="229446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C2C2B2-9212-B449-87DB-A913C641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967" y="807012"/>
              <a:ext cx="2292872" cy="22928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F3272C-CB46-0940-9B03-6368B51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548" y="1187132"/>
              <a:ext cx="1532632" cy="15326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BB2B4C-B9CF-B64E-9E4A-CE6BE723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6235" y="4995684"/>
              <a:ext cx="6136556" cy="61365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39FDE7-4728-C948-BD87-E17EB1C2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632" y="12736553"/>
              <a:ext cx="2294464" cy="2294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12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“Morphism signatures” or</a:t>
            </a:r>
            <a:br>
              <a:rPr lang="en-US" dirty="0"/>
            </a:br>
            <a:r>
              <a:rPr lang="en-US" dirty="0"/>
              <a:t>“Morphism types” tell us when the abstraction represented by a </a:t>
            </a:r>
            <a:r>
              <a:rPr lang="en-US" b="1" i="1" dirty="0"/>
              <a:t>Palette element</a:t>
            </a:r>
            <a:r>
              <a:rPr lang="en-US" dirty="0"/>
              <a:t>  represents something structurally similar.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becomes useful for formalism inference.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</p:spTree>
    <p:extLst>
      <p:ext uri="{BB962C8B-B14F-4D97-AF65-F5344CB8AC3E}">
        <p14:creationId xmlns:p14="http://schemas.microsoft.com/office/powerpoint/2010/main" val="385765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DB8326-6BDE-834B-B197-DDDCD8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084EB-46C5-AF4E-8A89-72E108188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artifacts</a:t>
            </a:r>
            <a:r>
              <a:rPr lang="en-US" b="1" dirty="0"/>
              <a:t> </a:t>
            </a:r>
            <a:r>
              <a:rPr lang="en-US" dirty="0"/>
              <a:t>captured in </a:t>
            </a:r>
            <a:r>
              <a:rPr lang="en-US" b="1" dirty="0">
                <a:solidFill>
                  <a:schemeClr val="accent3"/>
                </a:solidFill>
              </a:rPr>
              <a:t>executable knowledge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actionable</a:t>
            </a:r>
            <a:r>
              <a:rPr lang="en-US" b="1" dirty="0"/>
              <a:t> </a:t>
            </a:r>
            <a:r>
              <a:rPr lang="en-US" dirty="0"/>
              <a:t>elements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A63FBC-584F-F94B-9F6E-14D7A0CF3D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50838" y="2178189"/>
            <a:ext cx="4693162" cy="3471654"/>
          </a:xfrm>
        </p:spPr>
      </p:pic>
    </p:spTree>
    <p:extLst>
      <p:ext uri="{BB962C8B-B14F-4D97-AF65-F5344CB8AC3E}">
        <p14:creationId xmlns:p14="http://schemas.microsoft.com/office/powerpoint/2010/main" val="201503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300-295B-B842-809F-8AC2FA39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F91DF-0F0D-0E46-BBAF-326D4AFA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Moving </a:t>
            </a:r>
            <a:r>
              <a:rPr lang="en-US" dirty="0"/>
              <a:t>up the modeling stack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How do we understand the ontological significance of artifacts?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B147E-DF74-E548-8F95-3E07446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217987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189D2-D370-1E4C-A5C1-C20D0EE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7" y="2411023"/>
            <a:ext cx="1908563" cy="190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294B-724A-BF4E-B39C-3ED80AB2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57" y="3430586"/>
            <a:ext cx="5054600" cy="17780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06F15B6-FFA8-F740-9E2F-6D7CA7ACED63}"/>
              </a:ext>
            </a:extLst>
          </p:cNvPr>
          <p:cNvCxnSpPr/>
          <p:nvPr/>
        </p:nvCxnSpPr>
        <p:spPr>
          <a:xfrm>
            <a:off x="2247900" y="3430586"/>
            <a:ext cx="1371600" cy="787401"/>
          </a:xfrm>
          <a:prstGeom prst="bentConnector3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8EAC2DC-040F-C842-B562-029702CF7693}"/>
              </a:ext>
            </a:extLst>
          </p:cNvPr>
          <p:cNvCxnSpPr>
            <a:stCxn id="7" idx="3"/>
          </p:cNvCxnSpPr>
          <p:nvPr/>
        </p:nvCxnSpPr>
        <p:spPr>
          <a:xfrm flipV="1">
            <a:off x="2371337" y="4217987"/>
            <a:ext cx="562363" cy="952500"/>
          </a:xfrm>
          <a:prstGeom prst="bentConnector2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1030F-09E0-014B-90ED-731C2D293C5E}"/>
              </a:ext>
            </a:extLst>
          </p:cNvPr>
          <p:cNvSpPr/>
          <p:nvPr/>
        </p:nvSpPr>
        <p:spPr>
          <a:xfrm>
            <a:off x="4449956" y="3365304"/>
            <a:ext cx="2166743" cy="763978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E1832E-3BD8-5A47-B495-32F51E38BB69}"/>
              </a:ext>
            </a:extLst>
          </p:cNvPr>
          <p:cNvSpPr/>
          <p:nvPr/>
        </p:nvSpPr>
        <p:spPr>
          <a:xfrm>
            <a:off x="4449957" y="4217987"/>
            <a:ext cx="2166742" cy="800295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D04623-B67D-174B-A8E9-4433282FDA6D}"/>
              </a:ext>
            </a:extLst>
          </p:cNvPr>
          <p:cNvSpPr/>
          <p:nvPr/>
        </p:nvSpPr>
        <p:spPr>
          <a:xfrm>
            <a:off x="6062856" y="3559076"/>
            <a:ext cx="1925443" cy="126692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FECB2-4485-EC45-9190-926B0375FE11}"/>
              </a:ext>
            </a:extLst>
          </p:cNvPr>
          <p:cNvSpPr txBox="1"/>
          <p:nvPr/>
        </p:nvSpPr>
        <p:spPr>
          <a:xfrm>
            <a:off x="4813279" y="2942232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4E0-C44D-914C-B643-08E07AFEBE31}"/>
              </a:ext>
            </a:extLst>
          </p:cNvPr>
          <p:cNvSpPr txBox="1"/>
          <p:nvPr/>
        </p:nvSpPr>
        <p:spPr>
          <a:xfrm>
            <a:off x="4813279" y="5112625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10D10-2535-E04C-95D1-6CBFC571D8B4}"/>
              </a:ext>
            </a:extLst>
          </p:cNvPr>
          <p:cNvSpPr txBox="1"/>
          <p:nvPr/>
        </p:nvSpPr>
        <p:spPr>
          <a:xfrm>
            <a:off x="6710556" y="483361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19128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7B262-9573-9A4C-906A-D9DF053A7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6" r="179"/>
          <a:stretch/>
        </p:blipFill>
        <p:spPr>
          <a:xfrm>
            <a:off x="895156" y="4521200"/>
            <a:ext cx="3435544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A9B2A-9607-C143-8DFA-021973CBA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0" b="-2857"/>
          <a:stretch/>
        </p:blipFill>
        <p:spPr>
          <a:xfrm>
            <a:off x="4902200" y="2813050"/>
            <a:ext cx="3460556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0EC3F-4C73-CA4F-B96E-7C05EF51AE66}"/>
              </a:ext>
            </a:extLst>
          </p:cNvPr>
          <p:cNvSpPr txBox="1"/>
          <p:nvPr/>
        </p:nvSpPr>
        <p:spPr>
          <a:xfrm>
            <a:off x="1899239" y="54991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0C843-107F-DF4E-AD93-029390D03554}"/>
              </a:ext>
            </a:extLst>
          </p:cNvPr>
          <p:cNvSpPr txBox="1"/>
          <p:nvPr/>
        </p:nvSpPr>
        <p:spPr>
          <a:xfrm>
            <a:off x="5918789" y="45212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295688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00C2-BEE5-BE4E-85C4-3ED33378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4210050"/>
            <a:ext cx="34417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01E99-CB15-BC4E-AC2A-6D7C8B0C2EF7}"/>
              </a:ext>
            </a:extLst>
          </p:cNvPr>
          <p:cNvSpPr txBox="1"/>
          <p:nvPr/>
        </p:nvSpPr>
        <p:spPr>
          <a:xfrm>
            <a:off x="5048839" y="4438134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AFDED-9C95-2343-A881-75E2C63A583A}"/>
              </a:ext>
            </a:extLst>
          </p:cNvPr>
          <p:cNvSpPr txBox="1"/>
          <p:nvPr/>
        </p:nvSpPr>
        <p:spPr>
          <a:xfrm>
            <a:off x="314672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39CEF-5CB2-EA48-B71A-FE6126390F53}"/>
              </a:ext>
            </a:extLst>
          </p:cNvPr>
          <p:cNvSpPr txBox="1"/>
          <p:nvPr/>
        </p:nvSpPr>
        <p:spPr>
          <a:xfrm>
            <a:off x="6476217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E04E-C2D0-2748-A4D9-1EA113259039}"/>
              </a:ext>
            </a:extLst>
          </p:cNvPr>
          <p:cNvSpPr txBox="1"/>
          <p:nvPr/>
        </p:nvSpPr>
        <p:spPr>
          <a:xfrm>
            <a:off x="4578156" y="3837970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0117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314-04AC-3241-994E-4EBFF82D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1239-7F03-864D-B633-BDA63944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“signature” and grounding, we search a decorated ontology.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decorated with sets of: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{Signature, grounding, type, representation}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Where signature, type, and representation can be null.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Find the elements in the ontology decorated with matching groundings.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Right now we use substring match to find these elements.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Search until we find an element of the ontology with a “complete” decoration , or until we exhaust our search.</a:t>
            </a:r>
          </a:p>
        </p:txBody>
      </p:sp>
    </p:spTree>
    <p:extLst>
      <p:ext uri="{BB962C8B-B14F-4D97-AF65-F5344CB8AC3E}">
        <p14:creationId xmlns:p14="http://schemas.microsoft.com/office/powerpoint/2010/main" val="368177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495264"/>
            <a:ext cx="8223250" cy="8263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2FCCA-8460-4F45-B1F6-E075BE6DFC2A}"/>
              </a:ext>
            </a:extLst>
          </p:cNvPr>
          <p:cNvSpPr txBox="1"/>
          <p:nvPr/>
        </p:nvSpPr>
        <p:spPr>
          <a:xfrm>
            <a:off x="2622364" y="24257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104996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7" y="2860264"/>
            <a:ext cx="7916777" cy="17117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7B646-EFC7-5042-A0D7-F9EBB4378E78}"/>
              </a:ext>
            </a:extLst>
          </p:cNvPr>
          <p:cNvSpPr txBox="1"/>
          <p:nvPr/>
        </p:nvSpPr>
        <p:spPr>
          <a:xfrm>
            <a:off x="2622363" y="23114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H3N2v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85218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29731-4295-614F-9F66-45A1142A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05839"/>
            <a:ext cx="8039100" cy="409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FAD89-D9F8-B943-B04E-E5A275F907A0}"/>
              </a:ext>
            </a:extLst>
          </p:cNvPr>
          <p:cNvSpPr txBox="1"/>
          <p:nvPr/>
        </p:nvSpPr>
        <p:spPr>
          <a:xfrm>
            <a:off x="2674461" y="1789217"/>
            <a:ext cx="380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42074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F6C02-ADEE-5E4B-81BE-23B69D0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Burden of Working with the </a:t>
            </a:r>
            <a:br>
              <a:rPr lang="en-US" dirty="0"/>
            </a:br>
            <a:r>
              <a:rPr lang="en-US" dirty="0"/>
              <a:t>Structural Knowledge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AE34-181B-8241-966E-9BFB2CF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828800"/>
            <a:ext cx="8223638" cy="4294187"/>
          </a:xfrm>
        </p:spPr>
        <p:txBody>
          <a:bodyPr/>
          <a:lstStyle/>
          <a:p>
            <a:r>
              <a:rPr lang="en-US" dirty="0"/>
              <a:t>The goal of the Abstract Knowledge Layer is removing the burden of working with formal mathematical models from the domain expert.</a:t>
            </a:r>
          </a:p>
          <a:p>
            <a:endParaRPr lang="en-US" dirty="0"/>
          </a:p>
          <a:p>
            <a:r>
              <a:rPr lang="en-US" dirty="0"/>
              <a:t>Right now domain experts have to be trained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their own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an unacceptable burden, and creates unrealistic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Leads to bad implementations and/or serious errors.</a:t>
            </a:r>
          </a:p>
        </p:txBody>
      </p:sp>
    </p:spTree>
    <p:extLst>
      <p:ext uri="{BB962C8B-B14F-4D97-AF65-F5344CB8AC3E}">
        <p14:creationId xmlns:p14="http://schemas.microsoft.com/office/powerpoint/2010/main" val="209547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3E5FB-19DA-7E43-84A0-93918124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9EC14-3641-F047-BF53-D2964A81EC4C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AEA-1AFB-2848-963D-262EDD45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262-3C8F-0946-8E43-920B15D85C09}"/>
              </a:ext>
            </a:extLst>
          </p:cNvPr>
          <p:cNvSpPr txBox="1"/>
          <p:nvPr/>
        </p:nvSpPr>
        <p:spPr>
          <a:xfrm>
            <a:off x="5457885" y="539153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6FBBE-45A5-F240-8CDC-83FBC86693F4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C0DCA-15D0-CE4B-A28A-41CB805FAD19}"/>
              </a:ext>
            </a:extLst>
          </p:cNvPr>
          <p:cNvSpPr txBox="1"/>
          <p:nvPr/>
        </p:nvSpPr>
        <p:spPr>
          <a:xfrm>
            <a:off x="6514317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7A87-6168-1C44-93DA-BCFBDDC0984E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9792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15313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31FC-576A-2849-B8A3-3E5D004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33BB-E815-1D4A-AC3A-EBC45FFF1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4548D-7D2E-5D40-BB72-5C9A35646579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0C41-AC17-534C-BCA4-CA89970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A679C-DB4C-474B-8413-853B9046BC30}"/>
              </a:ext>
            </a:extLst>
          </p:cNvPr>
          <p:cNvSpPr txBox="1"/>
          <p:nvPr/>
        </p:nvSpPr>
        <p:spPr>
          <a:xfrm>
            <a:off x="4980228" y="539153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Virus (organism)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84AEC-503A-F545-8B69-A5CFE9583D77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6A5E2-0977-6944-B121-74F102AB65D0}"/>
              </a:ext>
            </a:extLst>
          </p:cNvPr>
          <p:cNvSpPr txBox="1"/>
          <p:nvPr/>
        </p:nvSpPr>
        <p:spPr>
          <a:xfrm>
            <a:off x="8386045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9D8A6-3282-DE47-B3CD-A07ED2909CEF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39E9B-28EA-9E4F-BA4F-19ABD791E3BA}"/>
              </a:ext>
            </a:extLst>
          </p:cNvPr>
          <p:cNvSpPr txBox="1"/>
          <p:nvPr/>
        </p:nvSpPr>
        <p:spPr>
          <a:xfrm>
            <a:off x="6592683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8372-D172-D046-88D4-34E84322063B}"/>
              </a:ext>
            </a:extLst>
          </p:cNvPr>
          <p:cNvSpPr txBox="1"/>
          <p:nvPr/>
        </p:nvSpPr>
        <p:spPr>
          <a:xfrm>
            <a:off x="7061592" y="5391535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32E"/>
                </a:solidFill>
              </a:rPr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EEC2B-A94D-0B42-A049-2EFF98FA53F3}"/>
              </a:ext>
            </a:extLst>
          </p:cNvPr>
          <p:cNvSpPr txBox="1"/>
          <p:nvPr/>
        </p:nvSpPr>
        <p:spPr>
          <a:xfrm>
            <a:off x="7487174" y="4735122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0B09D-318C-F04F-BE1C-55112C40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72" y="5095286"/>
            <a:ext cx="849331" cy="8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A5EB-66E4-5C44-878A-2B1FA726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05066-ECD9-E24B-A66F-5D770AC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2509479"/>
            <a:ext cx="2222500" cy="53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5F73B-7B3C-6842-947D-8F94B15C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06" y="2509479"/>
            <a:ext cx="2222500" cy="53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6C4EE-8A7D-C34E-8DC4-2AE6B816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59" b="53797"/>
          <a:stretch/>
        </p:blipFill>
        <p:spPr>
          <a:xfrm>
            <a:off x="6467475" y="2509479"/>
            <a:ext cx="2222500" cy="595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08D885-7B7A-E44C-8159-0C937D14D6DE}"/>
              </a:ext>
            </a:extLst>
          </p:cNvPr>
          <p:cNvCxnSpPr>
            <a:cxnSpLocks/>
          </p:cNvCxnSpPr>
          <p:nvPr/>
        </p:nvCxnSpPr>
        <p:spPr>
          <a:xfrm>
            <a:off x="31242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C9256-C91E-AF4B-A07C-F20A0FDE2288}"/>
              </a:ext>
            </a:extLst>
          </p:cNvPr>
          <p:cNvCxnSpPr>
            <a:cxnSpLocks/>
          </p:cNvCxnSpPr>
          <p:nvPr/>
        </p:nvCxnSpPr>
        <p:spPr>
          <a:xfrm>
            <a:off x="61087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05517-2BF0-E449-91D3-F8F113B9B0BA}"/>
              </a:ext>
            </a:extLst>
          </p:cNvPr>
          <p:cNvSpPr txBox="1"/>
          <p:nvPr/>
        </p:nvSpPr>
        <p:spPr>
          <a:xfrm>
            <a:off x="1400295" y="1455818"/>
            <a:ext cx="354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2ECDC-AA16-0E49-957D-DC38DD61033E}"/>
              </a:ext>
            </a:extLst>
          </p:cNvPr>
          <p:cNvSpPr txBox="1"/>
          <p:nvPr/>
        </p:nvSpPr>
        <p:spPr>
          <a:xfrm>
            <a:off x="4400864" y="145581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481AD-AFF2-EF46-885B-51ACCDBB0CD9}"/>
              </a:ext>
            </a:extLst>
          </p:cNvPr>
          <p:cNvSpPr txBox="1"/>
          <p:nvPr/>
        </p:nvSpPr>
        <p:spPr>
          <a:xfrm>
            <a:off x="7320481" y="1455818"/>
            <a:ext cx="431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A2BEE-1ED7-204F-B057-0EAB7DA724FC}"/>
              </a:ext>
            </a:extLst>
          </p:cNvPr>
          <p:cNvSpPr txBox="1"/>
          <p:nvPr/>
        </p:nvSpPr>
        <p:spPr>
          <a:xfrm>
            <a:off x="0" y="4386895"/>
            <a:ext cx="36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found at “</a:t>
            </a:r>
            <a:r>
              <a:rPr lang="en-US" dirty="0">
                <a:solidFill>
                  <a:schemeClr val="accent6"/>
                </a:solidFill>
              </a:rPr>
              <a:t>virus (organism)</a:t>
            </a:r>
            <a:r>
              <a:rPr lang="en-US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54DED2-B4CA-DE43-AFF4-F66304097331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77587" y="3172882"/>
            <a:ext cx="257050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1F63B0-3DD8-C04B-9BD3-83FE59E02213}"/>
              </a:ext>
            </a:extLst>
          </p:cNvPr>
          <p:cNvSpPr txBox="1"/>
          <p:nvPr/>
        </p:nvSpPr>
        <p:spPr>
          <a:xfrm>
            <a:off x="4400864" y="4386895"/>
            <a:ext cx="452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Knowledge extracted from artifacts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9D52BA-1E5D-CB48-BB90-4EB6BC40440D}"/>
              </a:ext>
            </a:extLst>
          </p:cNvPr>
          <p:cNvCxnSpPr>
            <a:stCxn id="18" idx="0"/>
          </p:cNvCxnSpPr>
          <p:nvPr/>
        </p:nvCxnSpPr>
        <p:spPr>
          <a:xfrm flipV="1">
            <a:off x="6665074" y="3172882"/>
            <a:ext cx="871171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E4FEB725-5B02-9E4A-BBF4-99F83A4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55" y="5246725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A746E-76FC-C24B-A41D-E1C70D2B8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59" b="53797"/>
          <a:stretch/>
        </p:blipFill>
        <p:spPr>
          <a:xfrm>
            <a:off x="508877" y="3746025"/>
            <a:ext cx="3460944" cy="9271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4EDB9B1-5ACB-344E-A47F-7C3FAB10F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37" y="4831823"/>
            <a:ext cx="6361028" cy="137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73" y="4286459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394 C 0.05677 -0.01435 0.11354 -0.03264 0.14305 -0.0794 C 0.17239 -0.12639 0.17639 -0.27755 0.17639 -0.27755 L 0.17639 -0.27755 L 0.17916 -0.27569 " pathEditMode="relative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EA981-7C5A-E34E-BCE3-8070675B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36" y="2344917"/>
            <a:ext cx="849331" cy="849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22569-A3B9-6D40-8A41-7BA5A1563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266" r="179"/>
          <a:stretch/>
        </p:blipFill>
        <p:spPr>
          <a:xfrm>
            <a:off x="466337" y="3755123"/>
            <a:ext cx="3435544" cy="97790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CA2E5A5-D449-B549-BD72-F86C6F0A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63" y="5156192"/>
            <a:ext cx="6510477" cy="65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01881" y="4652746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C 0.09115 -0.02245 0.18247 -0.04421 0.22986 -0.1 C 0.27709 -0.15625 0.28351 -0.33657 0.28351 -0.33634 L 0.28351 -0.33657 L 0.28802 -0.33472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EA98-72BE-6F40-93A8-ADD4D095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86F1-A7ED-EA42-AEFA-3E5428BB6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Formulation Inference is an attempt to automatically connect an open graph in </a:t>
            </a:r>
            <a:r>
              <a:rPr lang="en-US" dirty="0">
                <a:solidFill>
                  <a:schemeClr val="accent1"/>
                </a:solidFill>
              </a:rPr>
              <a:t>Structured Knowledge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to the an element in </a:t>
            </a:r>
            <a:br>
              <a:rPr lang="en-US" b="0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  <a:r>
              <a:rPr lang="en-US" b="0" dirty="0"/>
              <a:t>, often an element which does not already exist and must be inferred.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When Formulation Inference fails…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No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b="0" dirty="0"/>
              <a:t>Create an ungrounded element, and ask for the user’s input.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The wrong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Allow the user to modify the results of formulation inference.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1F28-23DB-B343-81A6-9AEB2CD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56" y="38100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 –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 – Sick persons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 – Sick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 – Immune persons</a:t>
            </a:r>
          </a:p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E5665-3276-9F4A-B10A-B946EEA9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06" y="2331351"/>
            <a:ext cx="34417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4F722-32C9-704B-A9D2-8D35C15D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06" y="4227169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More domain information than simple arity provides.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Allows for more sophisticated checks during Model Formulation.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Noun grounding might provide something akin to typing.</a:t>
            </a:r>
          </a:p>
        </p:txBody>
      </p:sp>
    </p:spTree>
    <p:extLst>
      <p:ext uri="{BB962C8B-B14F-4D97-AF65-F5344CB8AC3E}">
        <p14:creationId xmlns:p14="http://schemas.microsoft.com/office/powerpoint/2010/main" val="149134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64627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A47C-4DCA-F343-8448-CDA5D2A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Abstractions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0A16C-8DFE-EF47-8824-37C1348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21" y="2074408"/>
            <a:ext cx="1452282" cy="14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965A-0B46-2E41-AED6-000C328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25" y="2034066"/>
            <a:ext cx="1815352" cy="181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CB59-913C-B845-9EF5-EB53071F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56" y="2198792"/>
            <a:ext cx="1485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FDA8C-2E61-6545-8473-E1B6A93F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" y="1918086"/>
            <a:ext cx="1764926" cy="176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979DD-245F-8D41-835E-5D500681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99" y="1918086"/>
            <a:ext cx="1764926" cy="17649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A4FB7-94D0-4A49-A98F-0954E45F768C}"/>
              </a:ext>
            </a:extLst>
          </p:cNvPr>
          <p:cNvCxnSpPr>
            <a:cxnSpLocks/>
          </p:cNvCxnSpPr>
          <p:nvPr/>
        </p:nvCxnSpPr>
        <p:spPr>
          <a:xfrm>
            <a:off x="3273644" y="280054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E5650-12EB-E348-B508-6094668C22AA}"/>
              </a:ext>
            </a:extLst>
          </p:cNvPr>
          <p:cNvCxnSpPr>
            <a:cxnSpLocks/>
          </p:cNvCxnSpPr>
          <p:nvPr/>
        </p:nvCxnSpPr>
        <p:spPr>
          <a:xfrm>
            <a:off x="5483444" y="2818478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DFA767-7B30-B440-B5BB-7DA63D238E99}"/>
              </a:ext>
            </a:extLst>
          </p:cNvPr>
          <p:cNvCxnSpPr>
            <a:cxnSpLocks/>
          </p:cNvCxnSpPr>
          <p:nvPr/>
        </p:nvCxnSpPr>
        <p:spPr>
          <a:xfrm>
            <a:off x="7020356" y="284088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338B08-525A-E144-88C6-34454CA662ED}"/>
              </a:ext>
            </a:extLst>
          </p:cNvPr>
          <p:cNvCxnSpPr>
            <a:cxnSpLocks/>
          </p:cNvCxnSpPr>
          <p:nvPr/>
        </p:nvCxnSpPr>
        <p:spPr>
          <a:xfrm>
            <a:off x="1391056" y="2791584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E1DEE2-1FF7-1D4B-8240-45B8D80E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855" y="3934830"/>
            <a:ext cx="2019300" cy="2298700"/>
          </a:xfrm>
          <a:prstGeom prst="rect">
            <a:avLst/>
          </a:prstGeom>
        </p:spPr>
      </p:pic>
      <p:sp>
        <p:nvSpPr>
          <p:cNvPr id="35" name="Donut 34">
            <a:extLst>
              <a:ext uri="{FF2B5EF4-FFF2-40B4-BE49-F238E27FC236}">
                <a16:creationId xmlns:a16="http://schemas.microsoft.com/office/drawing/2014/main" id="{C1E88A47-01B3-664E-9EFC-5304A3324BF0}"/>
              </a:ext>
            </a:extLst>
          </p:cNvPr>
          <p:cNvSpPr/>
          <p:nvPr/>
        </p:nvSpPr>
        <p:spPr>
          <a:xfrm>
            <a:off x="3900668" y="3934830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2F53D-877C-7444-9478-A66CA02CE521}"/>
              </a:ext>
            </a:extLst>
          </p:cNvPr>
          <p:cNvCxnSpPr>
            <a:stCxn id="35" idx="2"/>
          </p:cNvCxnSpPr>
          <p:nvPr/>
        </p:nvCxnSpPr>
        <p:spPr>
          <a:xfrm flipH="1" flipV="1">
            <a:off x="918199" y="3275635"/>
            <a:ext cx="2982469" cy="107616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onut 37">
            <a:extLst>
              <a:ext uri="{FF2B5EF4-FFF2-40B4-BE49-F238E27FC236}">
                <a16:creationId xmlns:a16="http://schemas.microsoft.com/office/drawing/2014/main" id="{32B6C85D-72F6-8E43-ACC9-2BC8B6452D71}"/>
              </a:ext>
            </a:extLst>
          </p:cNvPr>
          <p:cNvSpPr/>
          <p:nvPr/>
        </p:nvSpPr>
        <p:spPr>
          <a:xfrm>
            <a:off x="4632192" y="3934830"/>
            <a:ext cx="851251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6442FA-03B8-C044-AFBF-D5C00EA327E1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2847372" y="3275635"/>
            <a:ext cx="1909483" cy="78132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onut 40">
            <a:extLst>
              <a:ext uri="{FF2B5EF4-FFF2-40B4-BE49-F238E27FC236}">
                <a16:creationId xmlns:a16="http://schemas.microsoft.com/office/drawing/2014/main" id="{30C62B0E-E4E5-BE4F-A366-B4A9269B515C}"/>
              </a:ext>
            </a:extLst>
          </p:cNvPr>
          <p:cNvSpPr/>
          <p:nvPr/>
        </p:nvSpPr>
        <p:spPr>
          <a:xfrm>
            <a:off x="4429480" y="4674017"/>
            <a:ext cx="592243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993D14-EB22-864D-8D85-39D5BE757BFF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2847372" y="3275635"/>
            <a:ext cx="1668840" cy="15205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Donut 43">
            <a:extLst>
              <a:ext uri="{FF2B5EF4-FFF2-40B4-BE49-F238E27FC236}">
                <a16:creationId xmlns:a16="http://schemas.microsoft.com/office/drawing/2014/main" id="{5C361D01-6569-BE42-87E7-E6B77D02E64C}"/>
              </a:ext>
            </a:extLst>
          </p:cNvPr>
          <p:cNvSpPr/>
          <p:nvPr/>
        </p:nvSpPr>
        <p:spPr>
          <a:xfrm>
            <a:off x="3717041" y="4706967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94E81E-269C-EB4E-A3B8-4FB0976FBDB9}"/>
              </a:ext>
            </a:extLst>
          </p:cNvPr>
          <p:cNvCxnSpPr>
            <a:stCxn id="44" idx="7"/>
          </p:cNvCxnSpPr>
          <p:nvPr/>
        </p:nvCxnSpPr>
        <p:spPr>
          <a:xfrm flipV="1">
            <a:off x="4141865" y="3284600"/>
            <a:ext cx="529736" cy="15444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14FD5BC-D4A3-2D4D-91B2-8C46BC5F7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076" y="4838928"/>
            <a:ext cx="804457" cy="5988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7AA5E-CECA-3642-84BF-35CE01E9C460}"/>
              </a:ext>
            </a:extLst>
          </p:cNvPr>
          <p:cNvCxnSpPr>
            <a:stCxn id="48" idx="0"/>
          </p:cNvCxnSpPr>
          <p:nvPr/>
        </p:nvCxnSpPr>
        <p:spPr>
          <a:xfrm flipV="1">
            <a:off x="5354305" y="3414532"/>
            <a:ext cx="1150667" cy="142439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D6E89B3-9A89-794F-8481-27F92E226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128" y="5581645"/>
            <a:ext cx="618178" cy="59887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8CF2B0-9505-DD42-B9A5-F3F1CB5E0002}"/>
              </a:ext>
            </a:extLst>
          </p:cNvPr>
          <p:cNvCxnSpPr>
            <a:stCxn id="52" idx="3"/>
          </p:cNvCxnSpPr>
          <p:nvPr/>
        </p:nvCxnSpPr>
        <p:spPr>
          <a:xfrm flipV="1">
            <a:off x="5354306" y="3414532"/>
            <a:ext cx="1150666" cy="246654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onut 56">
            <a:extLst>
              <a:ext uri="{FF2B5EF4-FFF2-40B4-BE49-F238E27FC236}">
                <a16:creationId xmlns:a16="http://schemas.microsoft.com/office/drawing/2014/main" id="{6897C60A-BB6D-2A45-B05D-0482689A2E6B}"/>
              </a:ext>
            </a:extLst>
          </p:cNvPr>
          <p:cNvSpPr/>
          <p:nvPr/>
        </p:nvSpPr>
        <p:spPr>
          <a:xfrm>
            <a:off x="4124054" y="5437299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1857F0-9A94-BE4A-818E-2719823B79CF}"/>
              </a:ext>
            </a:extLst>
          </p:cNvPr>
          <p:cNvCxnSpPr>
            <a:stCxn id="57" idx="6"/>
          </p:cNvCxnSpPr>
          <p:nvPr/>
        </p:nvCxnSpPr>
        <p:spPr>
          <a:xfrm flipV="1">
            <a:off x="4621766" y="3284600"/>
            <a:ext cx="3579696" cy="256966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7" grpId="0" animBg="1"/>
      <p:bldP spid="5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CC4D8-DFEB-A540-A07C-49E5BADD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8118E-7AFF-6D4C-A158-2940F7ED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model is not enough.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Model:Model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Model:Data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Algebra on measures for complex comparisons</a:t>
            </a:r>
          </a:p>
        </p:txBody>
      </p:sp>
    </p:spTree>
    <p:extLst>
      <p:ext uri="{BB962C8B-B14F-4D97-AF65-F5344CB8AC3E}">
        <p14:creationId xmlns:p14="http://schemas.microsoft.com/office/powerpoint/2010/main" val="1577461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Given a system model and a measure,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Compose them to get a computable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Compile the computable model to executable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code to solve the model.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39D3B-6A07-7C42-8BA2-E6C3C9778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5A4CE-284D-A846-A7A3-7379B224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E99DE6-3524-224D-90E5-3D8FF4C4978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4004DC-933B-754C-B6E2-04D509A1BCC1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models cannot be compared directly.</a:t>
            </a:r>
          </a:p>
          <a:p>
            <a:endParaRPr lang="en-US" dirty="0"/>
          </a:p>
          <a:p>
            <a:r>
              <a:rPr lang="en-US" dirty="0"/>
              <a:t>Two models must be compared with respect to measures that are hypothesized to be identical.</a:t>
            </a:r>
          </a:p>
          <a:p>
            <a:endParaRPr lang="en-US" dirty="0"/>
          </a:p>
          <a:p>
            <a:r>
              <a:rPr lang="en-US" dirty="0"/>
              <a:t>Models can be compared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Bisimilarity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defined objective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808272C-A9FF-5847-AA0D-07DE1B55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1925" y="2917696"/>
            <a:ext cx="1754266" cy="1754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F341C-B9C7-8E45-A151-200493DE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380007" y="3261429"/>
            <a:ext cx="1066800" cy="106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22EA2-84C3-9A47-8911-BFE77D38C9E3}"/>
              </a:ext>
            </a:extLst>
          </p:cNvPr>
          <p:cNvSpPr txBox="1"/>
          <p:nvPr/>
        </p:nvSpPr>
        <p:spPr>
          <a:xfrm>
            <a:off x="6743344" y="3502441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</p:spTree>
    <p:extLst>
      <p:ext uri="{BB962C8B-B14F-4D97-AF65-F5344CB8AC3E}">
        <p14:creationId xmlns:p14="http://schemas.microsoft.com/office/powerpoint/2010/main" val="24761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2EC8-2D50-444A-9D6D-01DDC1F0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EF3-4EDA-6146-BC98-0CC44DBF8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is the result of solving a model composed with a measure.</a:t>
            </a:r>
          </a:p>
          <a:p>
            <a:endParaRPr lang="en-US" dirty="0"/>
          </a:p>
          <a:p>
            <a:r>
              <a:rPr lang="en-US" dirty="0"/>
              <a:t>Empirical data is similar, but for an inaccessible model.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2828EF0-2FA1-C145-98E1-ED898DD7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22308-9116-7445-8D5A-AC171122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810A8-D44B-CE4F-B977-834ADCAD107B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12A74-52E5-F54C-BCF0-C642B590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BA0CE-5D23-EB4B-92F2-9C5C7191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BA68B3-DEA9-5443-82FF-29B24940EC2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657A4-9CC7-0E48-A87D-3AE25E6E3B93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12A16-D9BC-DE49-A0B0-9BC100F34E4C}"/>
              </a:ext>
            </a:extLst>
          </p:cNvPr>
          <p:cNvSpPr/>
          <p:nvPr/>
        </p:nvSpPr>
        <p:spPr>
          <a:xfrm>
            <a:off x="5499100" y="1693862"/>
            <a:ext cx="3009900" cy="292893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37AB-F506-8D41-B0E3-98E11BB1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24AE-3F69-474C-8ECB-8A95CB648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a model M</a:t>
            </a:r>
          </a:p>
          <a:p>
            <a:r>
              <a:rPr lang="en-US" b="0" dirty="0"/>
              <a:t>  and measure n</a:t>
            </a:r>
          </a:p>
          <a:p>
            <a:endParaRPr lang="en-US" b="0" dirty="0"/>
          </a:p>
          <a:p>
            <a:r>
              <a:rPr lang="en-US" b="0" dirty="0"/>
              <a:t>The result of solving M composed with n is: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Data is the result of a similar process, but executed on the “hardware” of the real world.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053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Database of results of</a:t>
            </a:r>
          </a:p>
          <a:p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/>
          </a:p>
          <a:p>
            <a:r>
              <a:rPr lang="en-US" b="0" dirty="0"/>
              <a:t>for values of M and n of interest.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3316396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4123194" y="3539410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6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Allow composition of results using a results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Arbitrary functions on r to generate custom objective functions, hypothesis testing.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1690137" y="516798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3311299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DB0C73-E55E-0E4C-880E-BCF59150A579}"/>
              </a:ext>
            </a:extLst>
          </p:cNvPr>
          <p:cNvSpPr/>
          <p:nvPr/>
        </p:nvSpPr>
        <p:spPr>
          <a:xfrm>
            <a:off x="3311299" y="5146488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F2D5-EC96-A147-B2C1-760E9718B4B7}"/>
              </a:ext>
            </a:extLst>
          </p:cNvPr>
          <p:cNvSpPr txBox="1"/>
          <p:nvPr/>
        </p:nvSpPr>
        <p:spPr>
          <a:xfrm>
            <a:off x="1868222" y="4787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C9490-1D37-6C40-8F05-8D8C55A3CAFF}"/>
              </a:ext>
            </a:extLst>
          </p:cNvPr>
          <p:cNvSpPr txBox="1"/>
          <p:nvPr/>
        </p:nvSpPr>
        <p:spPr>
          <a:xfrm>
            <a:off x="3513272" y="47745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8782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Algorithmically generate variations on a model M</a:t>
            </a:r>
            <a:r>
              <a:rPr lang="en-US" b="0" baseline="-25000" dirty="0"/>
              <a:t>i</a:t>
            </a:r>
            <a:r>
              <a:rPr lang="en-US" b="0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Application of DPO-based rules (</a:t>
            </a:r>
            <a:r>
              <a:rPr lang="en-US" dirty="0" err="1"/>
              <a:t>SemanticModels.jl</a:t>
            </a:r>
            <a:r>
              <a:rPr lang="en-US" dirty="0"/>
              <a:t>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Variation of a</a:t>
            </a:r>
            <a:r>
              <a:rPr lang="en-US" dirty="0"/>
              <a:t> (set of) parameter(s) to explore the model space, or fit data.</a:t>
            </a:r>
            <a:endParaRPr lang="en-US" b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44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57A29-90C8-2449-A63E-36CFD6E2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27DB5-12CA-D54C-8397-8D1A3A28D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Once we have a (set of) formulated model(s), we want the ability to do something meaningful with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Fitting a model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Exploring the local model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the results of costly exploration intelligently.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EE192D9-E6E1-B046-B144-0510CF8FF7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455818"/>
            <a:ext cx="3878262" cy="28688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D9AAB-98E1-CB4E-957A-1FFC48EDDD35}"/>
              </a:ext>
            </a:extLst>
          </p:cNvPr>
          <p:cNvSpPr txBox="1"/>
          <p:nvPr/>
        </p:nvSpPr>
        <p:spPr>
          <a:xfrm>
            <a:off x="4789487" y="4635499"/>
            <a:ext cx="387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does this fit in our stack?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Abstract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Structured layer?</a:t>
            </a:r>
          </a:p>
        </p:txBody>
      </p:sp>
    </p:spTree>
    <p:extLst>
      <p:ext uri="{BB962C8B-B14F-4D97-AF65-F5344CB8AC3E}">
        <p14:creationId xmlns:p14="http://schemas.microsoft.com/office/powerpoint/2010/main" val="243151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4E1-03E8-B94A-92C8-299E0A3E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Formulations using VDSOLs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4164B3-1733-4746-BA34-AC2441AAC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643069"/>
            <a:ext cx="3879850" cy="54182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70872-C845-C34F-AEBF-EF300FA9B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9662" y="3542639"/>
            <a:ext cx="3878086" cy="73216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 + I </a:t>
            </a:r>
            <a:r>
              <a:rPr lang="en-US" dirty="0">
                <a:sym typeface="Wingdings" pitchFamily="2" charset="2"/>
              </a:rPr>
              <a:t> 2I</a:t>
            </a:r>
          </a:p>
          <a:p>
            <a:pPr algn="ctr"/>
            <a:r>
              <a:rPr lang="en-US" dirty="0">
                <a:sym typeface="Wingdings" pitchFamily="2" charset="2"/>
              </a:rPr>
              <a:t>I  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2F6A06F-5858-F741-A946-D1A33F5FEA68}"/>
              </a:ext>
            </a:extLst>
          </p:cNvPr>
          <p:cNvSpPr txBox="1">
            <a:spLocks/>
          </p:cNvSpPr>
          <p:nvPr/>
        </p:nvSpPr>
        <p:spPr>
          <a:xfrm>
            <a:off x="466335" y="1923651"/>
            <a:ext cx="8201413" cy="1251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Domain Specific Ontological Languages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High level abstractions.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ways of writing the same concept.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languages.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2776AFD-1CC0-0544-967B-A2689335725B}"/>
              </a:ext>
            </a:extLst>
          </p:cNvPr>
          <p:cNvSpPr txBox="1">
            <a:spLocks/>
          </p:cNvSpPr>
          <p:nvPr/>
        </p:nvSpPr>
        <p:spPr>
          <a:xfrm>
            <a:off x="4789662" y="4546446"/>
            <a:ext cx="3878086" cy="1565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 + I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2I</a:t>
            </a:r>
            <a:r>
              <a:rPr lang="en-US" baseline="-25000" dirty="0">
                <a:sym typeface="Wingdings" pitchFamily="2" charset="2"/>
              </a:rPr>
              <a:t>0</a:t>
            </a:r>
          </a:p>
          <a:p>
            <a:pPr algn="ctr"/>
            <a:r>
              <a:rPr lang="en-US" dirty="0">
                <a:sym typeface="Wingdings" pitchFamily="2" charset="2"/>
              </a:rPr>
              <a:t>S + 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2I</a:t>
            </a:r>
            <a:r>
              <a:rPr lang="en-US" baseline="-25000" dirty="0">
                <a:sym typeface="Wingdings" pitchFamily="2" charset="2"/>
              </a:rPr>
              <a:t>1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  R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E871-8AA1-5549-A9C8-28D58189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5" y="4648119"/>
            <a:ext cx="3912243" cy="13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 are arbitrary sets, such as X, for which we have </a:t>
            </a:r>
          </a:p>
          <a:p>
            <a:pPr algn="ctr"/>
            <a:r>
              <a:rPr lang="en-US" dirty="0"/>
              <a:t>f: X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ℕ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B94C7-A501-5244-A02D-6CF02F7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18" y="511810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changes to state are morphisms from a state from X to a new state from Y.</a:t>
            </a:r>
          </a:p>
          <a:p>
            <a:pPr algn="ctr"/>
            <a:r>
              <a:rPr lang="en-US" dirty="0"/>
              <a:t>X </a:t>
            </a:r>
            <a:r>
              <a:rPr lang="en-US" dirty="0">
                <a:sym typeface="Wingdings" pitchFamily="2" charset="2"/>
              </a:rPr>
              <a:t> 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0CB0-0E34-504E-8B1E-1E16979C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68" y="5137150"/>
            <a:ext cx="1714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r>
              <a:rPr lang="en-US" dirty="0"/>
              <a:t>Currently we are thinking of these as “nouns” and “verbs” from a conceptual standpoint.  There are likely other notions for VDSOLs.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</p:spTree>
    <p:extLst>
      <p:ext uri="{BB962C8B-B14F-4D97-AF65-F5344CB8AC3E}">
        <p14:creationId xmlns:p14="http://schemas.microsoft.com/office/powerpoint/2010/main" val="110478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state, X and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 of change of state is the morphism: X </a:t>
            </a:r>
            <a:r>
              <a:rPr lang="en-US" dirty="0">
                <a:sym typeface="Wingdings" pitchFamily="2" charset="2"/>
              </a:rPr>
              <a:t>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use a process algebra to represent our morphisms from X  Y, in this case, Petri-nets.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Other representations are possible.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GTRI uses ASTs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UArizona</a:t>
            </a:r>
            <a:r>
              <a:rPr lang="en-US" dirty="0">
                <a:sym typeface="Wingdings" pitchFamily="2" charset="2"/>
              </a:rPr>
              <a:t> uses </a:t>
            </a:r>
            <a:r>
              <a:rPr lang="en-US" dirty="0" err="1">
                <a:sym typeface="Wingdings" pitchFamily="2" charset="2"/>
              </a:rPr>
              <a:t>GrFNs</a:t>
            </a:r>
            <a:endParaRPr lang="en-US" dirty="0">
              <a:sym typeface="Wingdings" pitchFamily="2" charset="2"/>
            </a:endParaRP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These different choices do not limit our ability to collaborate.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</p:spTree>
    <p:extLst>
      <p:ext uri="{BB962C8B-B14F-4D97-AF65-F5344CB8AC3E}">
        <p14:creationId xmlns:p14="http://schemas.microsoft.com/office/powerpoint/2010/main" val="327143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10022</TotalTime>
  <Words>1388</Words>
  <Application>Microsoft Macintosh PowerPoint</Application>
  <PresentationFormat>On-screen Show (4:3)</PresentationFormat>
  <Paragraphs>330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Helvetica</vt:lpstr>
      <vt:lpstr>Helvetica Light</vt:lpstr>
      <vt:lpstr>Roboto</vt:lpstr>
      <vt:lpstr>Wingdings</vt:lpstr>
      <vt:lpstr>Office Theme</vt:lpstr>
      <vt:lpstr>Automated Scientific Knowledge Extraction  Formulation Inference and Design of Experiments</vt:lpstr>
      <vt:lpstr>PowerPoint Presentation</vt:lpstr>
      <vt:lpstr>The Burden of Working with the  Structural Knowledge Layer</vt:lpstr>
      <vt:lpstr>High Level Abstractions</vt:lpstr>
      <vt:lpstr>Formulations using VDSOLs</vt:lpstr>
      <vt:lpstr>Defining a VDSOL</vt:lpstr>
      <vt:lpstr>Defining a VDSOL</vt:lpstr>
      <vt:lpstr>Defining a VDSOL</vt:lpstr>
      <vt:lpstr>Defining a VDSOL</vt:lpstr>
      <vt:lpstr>Defining a VDSOL</vt:lpstr>
      <vt:lpstr>Defining a VDSOL</vt:lpstr>
      <vt:lpstr>VDSOLs Are Compositional</vt:lpstr>
      <vt:lpstr>VDSOLs Are Compositional</vt:lpstr>
      <vt:lpstr>VDSOLs Are Compositional</vt:lpstr>
      <vt:lpstr>VDSOLs Are Compositional</vt:lpstr>
      <vt:lpstr>VDSOLs Are Compositional</vt:lpstr>
      <vt:lpstr>VDSOLs and Substitution</vt:lpstr>
      <vt:lpstr>VDSOLs and Substitution</vt:lpstr>
      <vt:lpstr>VDSOLs and Substitution</vt:lpstr>
      <vt:lpstr>VDSOLs and Substitution</vt:lpstr>
      <vt:lpstr>Formulation Inference</vt:lpstr>
      <vt:lpstr>Formulation Inference</vt:lpstr>
      <vt:lpstr>Formulation Inference</vt:lpstr>
      <vt:lpstr>Formulation Inference</vt:lpstr>
      <vt:lpstr>Formulation Inference</vt:lpstr>
      <vt:lpstr>Formulation Inference: Ontology Search</vt:lpstr>
      <vt:lpstr>Formulation Inference: Ontology Search</vt:lpstr>
      <vt:lpstr>Formulation Inference: Ontology Search</vt:lpstr>
      <vt:lpstr>Formulation Inference: Ontology Search</vt:lpstr>
      <vt:lpstr>Formulation Inference: Ontology Binding</vt:lpstr>
      <vt:lpstr>Formulation Inference: Ontology Binding</vt:lpstr>
      <vt:lpstr>Formulation Inference: Ontology Binding</vt:lpstr>
      <vt:lpstr>Formulation Inference: Ontology Binding</vt:lpstr>
      <vt:lpstr>Formulation Inference: Palette Extension</vt:lpstr>
      <vt:lpstr>Formulation Inference: Palette Extension</vt:lpstr>
      <vt:lpstr>Formulation Inference: Summary</vt:lpstr>
      <vt:lpstr>Formulation Inference: Future Work</vt:lpstr>
      <vt:lpstr>Formulation Inference: Future Work</vt:lpstr>
      <vt:lpstr>Design of Experiments</vt:lpstr>
      <vt:lpstr>Design of Experiments</vt:lpstr>
      <vt:lpstr>Model:Model Comparison</vt:lpstr>
      <vt:lpstr>Model:Model Comparison</vt:lpstr>
      <vt:lpstr>Model:Data Comparison</vt:lpstr>
      <vt:lpstr>Model:Model/Model:Data Comparison</vt:lpstr>
      <vt:lpstr>Model:Model/Model:Data Comparison</vt:lpstr>
      <vt:lpstr>Model:Model/Model:Data Comparison</vt:lpstr>
      <vt:lpstr>Model:Model/Model:Data Comparison</vt:lpstr>
      <vt:lpstr>Design of Experiments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159</cp:revision>
  <dcterms:created xsi:type="dcterms:W3CDTF">2014-09-29T19:50:07Z</dcterms:created>
  <dcterms:modified xsi:type="dcterms:W3CDTF">2019-09-23T04:47:03Z</dcterms:modified>
</cp:coreProperties>
</file>